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6858000" cy="1219263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3840"/>
        <p:guide pos="215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92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74325" y="1625835"/>
            <a:ext cx="5512050" cy="457026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74325" y="6330517"/>
            <a:ext cx="5512050" cy="2617979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42225" y="1376199"/>
            <a:ext cx="6172200" cy="9748612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74325" y="4416640"/>
            <a:ext cx="5512050" cy="181146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45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674325" y="6330517"/>
            <a:ext cx="5512050" cy="838521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8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1081757"/>
            <a:ext cx="6170175" cy="1254582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42225" y="2649984"/>
            <a:ext cx="6170175" cy="8462026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119825" y="6842591"/>
            <a:ext cx="4369950" cy="1363397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119825" y="8205989"/>
            <a:ext cx="4369950" cy="1542623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1081757"/>
            <a:ext cx="6170175" cy="1254582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342225" y="2669187"/>
            <a:ext cx="2911950" cy="8442823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606525" y="2669187"/>
            <a:ext cx="2911950" cy="8442823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1081757"/>
            <a:ext cx="6170175" cy="1254582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42225" y="2541168"/>
            <a:ext cx="3005100" cy="678498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42225" y="3296477"/>
            <a:ext cx="3005100" cy="7815532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507609" y="2527884"/>
            <a:ext cx="3005100" cy="678498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507609" y="3296477"/>
            <a:ext cx="3005100" cy="7815532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1081757"/>
            <a:ext cx="6170175" cy="1254582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42186" y="2765049"/>
            <a:ext cx="2943582" cy="819353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572100" y="2765201"/>
            <a:ext cx="2940300" cy="8193187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5757075" y="1625835"/>
            <a:ext cx="587250" cy="8942095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1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14350" y="1625835"/>
            <a:ext cx="5157675" cy="8942095"/>
          </a:xfrm>
        </p:spPr>
        <p:txBody>
          <a:bodyPr vert="eaVert" lIns="46800" tIns="46800" rIns="46800" bIns="46800"/>
          <a:lstStyle>
            <a:lvl1pPr marL="171450" indent="-171450">
              <a:spcAft>
                <a:spcPts val="1000"/>
              </a:spcAft>
              <a:defRPr spc="300"/>
            </a:lvl1pPr>
            <a:lvl2pPr marL="514350" indent="-171450">
              <a:defRPr spc="300"/>
            </a:lvl2pPr>
            <a:lvl3pPr marL="857250" indent="-171450">
              <a:defRPr spc="300"/>
            </a:lvl3pPr>
            <a:lvl4pPr marL="1200150" indent="-171450">
              <a:defRPr spc="300"/>
            </a:lvl4pPr>
            <a:lvl5pPr marL="1543050" indent="-17145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342225" y="1081757"/>
            <a:ext cx="6170175" cy="1254582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342225" y="2649984"/>
            <a:ext cx="6170175" cy="8462026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344250" y="11227226"/>
            <a:ext cx="1518750" cy="563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2315250" y="11227226"/>
            <a:ext cx="2227500" cy="563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4993650" y="11227226"/>
            <a:ext cx="1518750" cy="563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  <a:tab pos="1207135" algn="l"/>
          <a:tab pos="1207135" algn="l"/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0" Type="http://schemas.openxmlformats.org/officeDocument/2006/relationships/slideLayout" Target="../slideLayouts/slideLayout7.xml"/><Relationship Id="rId3" Type="http://schemas.openxmlformats.org/officeDocument/2006/relationships/tags" Target="../tags/tag65.xml"/><Relationship Id="rId29" Type="http://schemas.openxmlformats.org/officeDocument/2006/relationships/tags" Target="../tags/tag91.xml"/><Relationship Id="rId28" Type="http://schemas.openxmlformats.org/officeDocument/2006/relationships/tags" Target="../tags/tag90.xml"/><Relationship Id="rId27" Type="http://schemas.openxmlformats.org/officeDocument/2006/relationships/tags" Target="../tags/tag89.xml"/><Relationship Id="rId26" Type="http://schemas.openxmlformats.org/officeDocument/2006/relationships/tags" Target="../tags/tag88.xml"/><Relationship Id="rId25" Type="http://schemas.openxmlformats.org/officeDocument/2006/relationships/tags" Target="../tags/tag87.xml"/><Relationship Id="rId24" Type="http://schemas.openxmlformats.org/officeDocument/2006/relationships/tags" Target="../tags/tag86.xml"/><Relationship Id="rId23" Type="http://schemas.openxmlformats.org/officeDocument/2006/relationships/tags" Target="../tags/tag85.xml"/><Relationship Id="rId22" Type="http://schemas.openxmlformats.org/officeDocument/2006/relationships/tags" Target="../tags/tag84.xml"/><Relationship Id="rId21" Type="http://schemas.openxmlformats.org/officeDocument/2006/relationships/tags" Target="../tags/tag83.xml"/><Relationship Id="rId20" Type="http://schemas.openxmlformats.org/officeDocument/2006/relationships/tags" Target="../tags/tag82.xml"/><Relationship Id="rId2" Type="http://schemas.openxmlformats.org/officeDocument/2006/relationships/tags" Target="../tags/tag64.xml"/><Relationship Id="rId19" Type="http://schemas.openxmlformats.org/officeDocument/2006/relationships/tags" Target="../tags/tag81.xml"/><Relationship Id="rId18" Type="http://schemas.openxmlformats.org/officeDocument/2006/relationships/tags" Target="../tags/tag80.xml"/><Relationship Id="rId17" Type="http://schemas.openxmlformats.org/officeDocument/2006/relationships/tags" Target="../tags/tag79.xml"/><Relationship Id="rId16" Type="http://schemas.openxmlformats.org/officeDocument/2006/relationships/tags" Target="../tags/tag78.xml"/><Relationship Id="rId15" Type="http://schemas.openxmlformats.org/officeDocument/2006/relationships/tags" Target="../tags/tag77.xml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圆角矩形 1"/>
          <p:cNvSpPr/>
          <p:nvPr/>
        </p:nvSpPr>
        <p:spPr>
          <a:xfrm>
            <a:off x="2177415" y="832485"/>
            <a:ext cx="579755" cy="173990"/>
          </a:xfrm>
          <a:prstGeom prst="round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790" b="1"/>
              <a:t>本科生</a:t>
            </a:r>
            <a:endParaRPr lang="zh-CN" altLang="en-US" sz="790" b="1"/>
          </a:p>
        </p:txBody>
      </p:sp>
      <p:cxnSp>
        <p:nvCxnSpPr>
          <p:cNvPr id="4" name="直接连接符 3"/>
          <p:cNvCxnSpPr>
            <a:stCxn id="2" idx="2"/>
          </p:cNvCxnSpPr>
          <p:nvPr/>
        </p:nvCxnSpPr>
        <p:spPr>
          <a:xfrm flipH="1">
            <a:off x="2467769" y="1006718"/>
            <a:ext cx="0" cy="17895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>
            <p:custDataLst>
              <p:tags r:id="rId1"/>
            </p:custDataLst>
          </p:nvPr>
        </p:nvCxnSpPr>
        <p:spPr>
          <a:xfrm flipH="1">
            <a:off x="4153535" y="1006718"/>
            <a:ext cx="0" cy="17895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1014373" y="1187693"/>
            <a:ext cx="463486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1015802" y="1183883"/>
            <a:ext cx="0" cy="234672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>
            <p:custDataLst>
              <p:tags r:id="rId2"/>
            </p:custDataLst>
          </p:nvPr>
        </p:nvCxnSpPr>
        <p:spPr>
          <a:xfrm>
            <a:off x="3330575" y="1183883"/>
            <a:ext cx="0" cy="234672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>
            <p:custDataLst>
              <p:tags r:id="rId3"/>
            </p:custDataLst>
          </p:nvPr>
        </p:nvCxnSpPr>
        <p:spPr>
          <a:xfrm>
            <a:off x="5641697" y="1192773"/>
            <a:ext cx="0" cy="234672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流程图: 过程 9"/>
          <p:cNvSpPr/>
          <p:nvPr/>
        </p:nvSpPr>
        <p:spPr>
          <a:xfrm>
            <a:off x="641350" y="1418590"/>
            <a:ext cx="750570" cy="241300"/>
          </a:xfrm>
          <a:prstGeom prst="flowChartProcess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790"/>
              <a:t>成绩单翻译</a:t>
            </a:r>
            <a:endParaRPr lang="zh-CN" altLang="en-US" sz="790"/>
          </a:p>
        </p:txBody>
      </p:sp>
      <p:sp>
        <p:nvSpPr>
          <p:cNvPr id="11" name="流程图: 过程 10"/>
          <p:cNvSpPr/>
          <p:nvPr>
            <p:custDataLst>
              <p:tags r:id="rId4"/>
            </p:custDataLst>
          </p:nvPr>
        </p:nvSpPr>
        <p:spPr>
          <a:xfrm>
            <a:off x="5219065" y="1427480"/>
            <a:ext cx="785495" cy="241300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790"/>
              <a:t>成绩单翻译</a:t>
            </a:r>
            <a:endParaRPr lang="zh-CN" altLang="en-US" sz="790"/>
          </a:p>
        </p:txBody>
      </p:sp>
      <p:sp>
        <p:nvSpPr>
          <p:cNvPr id="12" name="流程图: 过程 11"/>
          <p:cNvSpPr/>
          <p:nvPr>
            <p:custDataLst>
              <p:tags r:id="rId5"/>
            </p:custDataLst>
          </p:nvPr>
        </p:nvSpPr>
        <p:spPr>
          <a:xfrm>
            <a:off x="2808605" y="1409700"/>
            <a:ext cx="1016000" cy="241300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790"/>
              <a:t>学历学位证书翻译</a:t>
            </a:r>
            <a:endParaRPr lang="zh-CN" altLang="en-US" sz="790"/>
          </a:p>
        </p:txBody>
      </p:sp>
      <p:sp>
        <p:nvSpPr>
          <p:cNvPr id="13" name="圆角矩形 12"/>
          <p:cNvSpPr/>
          <p:nvPr>
            <p:custDataLst>
              <p:tags r:id="rId6"/>
            </p:custDataLst>
          </p:nvPr>
        </p:nvSpPr>
        <p:spPr>
          <a:xfrm>
            <a:off x="3911600" y="832485"/>
            <a:ext cx="560070" cy="17399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790" b="1"/>
              <a:t>研究生</a:t>
            </a:r>
            <a:endParaRPr lang="zh-CN" altLang="en-US" sz="790" b="1"/>
          </a:p>
        </p:txBody>
      </p:sp>
      <p:cxnSp>
        <p:nvCxnSpPr>
          <p:cNvPr id="14" name="直接箭头连接符 13"/>
          <p:cNvCxnSpPr>
            <a:stCxn id="10" idx="2"/>
          </p:cNvCxnSpPr>
          <p:nvPr/>
        </p:nvCxnSpPr>
        <p:spPr>
          <a:xfrm flipH="1">
            <a:off x="1004292" y="1660014"/>
            <a:ext cx="0" cy="576143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274955" y="2236470"/>
            <a:ext cx="1463040" cy="22332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790"/>
              <a:t>请到学生成绩单、在读证明终端打印</a:t>
            </a:r>
            <a:endParaRPr lang="zh-CN" altLang="en-US" sz="790"/>
          </a:p>
          <a:p>
            <a:pPr algn="l"/>
            <a:endParaRPr lang="zh-CN" altLang="en-US" sz="790"/>
          </a:p>
          <a:p>
            <a:pPr algn="l"/>
            <a:r>
              <a:rPr lang="zh-CN" altLang="en-US" sz="790"/>
              <a:t>自助终端位置：</a:t>
            </a:r>
            <a:endParaRPr lang="zh-CN" altLang="en-US" sz="790"/>
          </a:p>
          <a:p>
            <a:pPr algn="l"/>
            <a:r>
              <a:rPr lang="en-US" altLang="zh-CN" sz="790"/>
              <a:t>1.</a:t>
            </a:r>
            <a:r>
              <a:rPr lang="zh-CN" altLang="en-US" sz="790"/>
              <a:t>城关校区西区贵勤楼一楼大厅</a:t>
            </a:r>
            <a:endParaRPr lang="zh-CN" altLang="en-US" sz="790"/>
          </a:p>
          <a:p>
            <a:pPr algn="l"/>
            <a:r>
              <a:rPr lang="en-US" altLang="zh-CN" sz="790"/>
              <a:t>2.</a:t>
            </a:r>
            <a:r>
              <a:rPr lang="zh-CN" altLang="en-US" sz="790">
                <a:sym typeface="+mn-ea"/>
              </a:rPr>
              <a:t>城关校区西区学生活动中心一楼大厅</a:t>
            </a:r>
            <a:endParaRPr lang="zh-CN" altLang="en-US" sz="790"/>
          </a:p>
          <a:p>
            <a:pPr algn="l"/>
            <a:r>
              <a:rPr lang="en-US" altLang="zh-CN" sz="790"/>
              <a:t>3.</a:t>
            </a:r>
            <a:r>
              <a:rPr lang="zh-CN" altLang="en-US" sz="790">
                <a:sym typeface="+mn-ea"/>
              </a:rPr>
              <a:t>城关校区东区杏林楼一楼大厅</a:t>
            </a:r>
            <a:endParaRPr lang="zh-CN" altLang="en-US" sz="790"/>
          </a:p>
          <a:p>
            <a:pPr algn="l"/>
            <a:r>
              <a:rPr lang="en-US" altLang="zh-CN" sz="790"/>
              <a:t>4.</a:t>
            </a:r>
            <a:r>
              <a:rPr lang="zh-CN" altLang="en-US" sz="790">
                <a:sym typeface="+mn-ea"/>
              </a:rPr>
              <a:t>城关校区东区医学实验大楼一楼大厅</a:t>
            </a:r>
            <a:endParaRPr lang="zh-CN" altLang="en-US" sz="790"/>
          </a:p>
          <a:p>
            <a:pPr algn="l"/>
            <a:r>
              <a:rPr lang="en-US" altLang="zh-CN" sz="790"/>
              <a:t>5.</a:t>
            </a:r>
            <a:r>
              <a:rPr lang="zh-CN" altLang="en-US" sz="790">
                <a:sym typeface="+mn-ea"/>
              </a:rPr>
              <a:t>护理学院</a:t>
            </a:r>
            <a:r>
              <a:rPr lang="en-US" altLang="zh-CN" sz="790">
                <a:sym typeface="+mn-ea"/>
              </a:rPr>
              <a:t>5</a:t>
            </a:r>
            <a:r>
              <a:rPr lang="zh-CN" altLang="en-US" sz="790">
                <a:sym typeface="+mn-ea"/>
              </a:rPr>
              <a:t>楼走廊</a:t>
            </a:r>
            <a:endParaRPr lang="zh-CN" altLang="en-US" sz="790">
              <a:sym typeface="+mn-ea"/>
            </a:endParaRPr>
          </a:p>
          <a:p>
            <a:pPr algn="l"/>
            <a:r>
              <a:rPr lang="en-US" altLang="zh-CN" sz="790">
                <a:sym typeface="+mn-ea"/>
              </a:rPr>
              <a:t>6.</a:t>
            </a:r>
            <a:r>
              <a:rPr lang="zh-CN" altLang="en-US" sz="790">
                <a:sym typeface="+mn-ea"/>
              </a:rPr>
              <a:t>榆中校区天山堂一楼大厅</a:t>
            </a:r>
            <a:endParaRPr lang="zh-CN" altLang="en-US" sz="790">
              <a:sym typeface="+mn-ea"/>
            </a:endParaRPr>
          </a:p>
          <a:p>
            <a:pPr algn="l"/>
            <a:endParaRPr lang="zh-CN" altLang="en-US" sz="790">
              <a:sym typeface="+mn-ea"/>
            </a:endParaRPr>
          </a:p>
          <a:p>
            <a:pPr algn="l"/>
            <a:r>
              <a:rPr lang="zh-CN" altLang="en-US" sz="790">
                <a:sym typeface="+mn-ea"/>
              </a:rPr>
              <a:t>注：该自助机由教务处提供</a:t>
            </a:r>
            <a:endParaRPr lang="zh-CN" altLang="en-US" sz="790">
              <a:sym typeface="+mn-ea"/>
            </a:endParaRPr>
          </a:p>
        </p:txBody>
      </p:sp>
      <p:sp>
        <p:nvSpPr>
          <p:cNvPr id="16" name="矩形 15"/>
          <p:cNvSpPr/>
          <p:nvPr>
            <p:custDataLst>
              <p:tags r:id="rId7"/>
            </p:custDataLst>
          </p:nvPr>
        </p:nvSpPr>
        <p:spPr>
          <a:xfrm>
            <a:off x="2367915" y="2755265"/>
            <a:ext cx="1910715" cy="10121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790">
                <a:sym typeface="+mn-ea"/>
              </a:rPr>
              <a:t>登录档案馆主页</a:t>
            </a:r>
            <a:r>
              <a:rPr lang="en-US" altLang="zh-CN" sz="790">
                <a:sym typeface="+mn-ea"/>
              </a:rPr>
              <a:t>“</a:t>
            </a:r>
            <a:r>
              <a:rPr lang="zh-CN" altLang="en-US" sz="790">
                <a:sym typeface="+mn-ea"/>
              </a:rPr>
              <a:t>证书翻译系统</a:t>
            </a:r>
            <a:r>
              <a:rPr lang="en-US" altLang="zh-CN" sz="790">
                <a:sym typeface="+mn-ea"/>
              </a:rPr>
              <a:t>”</a:t>
            </a:r>
            <a:r>
              <a:rPr lang="zh-CN" altLang="en-US" sz="790">
                <a:sym typeface="+mn-ea"/>
              </a:rPr>
              <a:t>，按说明操作</a:t>
            </a:r>
            <a:endParaRPr lang="zh-CN" altLang="en-US" sz="790">
              <a:sym typeface="+mn-ea"/>
            </a:endParaRPr>
          </a:p>
          <a:p>
            <a:pPr algn="l"/>
            <a:endParaRPr lang="zh-CN" altLang="en-US" sz="790">
              <a:sym typeface="+mn-ea"/>
            </a:endParaRPr>
          </a:p>
          <a:p>
            <a:pPr algn="l"/>
            <a:r>
              <a:rPr lang="zh-CN" altLang="en-US" sz="790">
                <a:sym typeface="+mn-ea"/>
              </a:rPr>
              <a:t>具体操作流程请参见：档案馆主页的</a:t>
            </a:r>
            <a:r>
              <a:rPr lang="en-US" altLang="zh-CN" sz="790">
                <a:sym typeface="+mn-ea"/>
              </a:rPr>
              <a:t>“</a:t>
            </a:r>
            <a:r>
              <a:rPr lang="zh-CN" altLang="en-US" sz="790">
                <a:sym typeface="+mn-ea"/>
              </a:rPr>
              <a:t>常见问题</a:t>
            </a:r>
            <a:r>
              <a:rPr lang="en-US" altLang="zh-CN" sz="790">
                <a:sym typeface="+mn-ea"/>
              </a:rPr>
              <a:t>10” </a:t>
            </a:r>
            <a:r>
              <a:rPr lang="zh-CN" altLang="en-US" sz="790">
                <a:sym typeface="+mn-ea"/>
              </a:rPr>
              <a:t>https://mp.weixin.qq.com/s/tbm0_Eam4HwMNwACCCc9KQ</a:t>
            </a:r>
            <a:endParaRPr lang="zh-CN" altLang="en-US" sz="790">
              <a:sym typeface="+mn-ea"/>
            </a:endParaRPr>
          </a:p>
        </p:txBody>
      </p:sp>
      <p:cxnSp>
        <p:nvCxnSpPr>
          <p:cNvPr id="17" name="直接箭头连接符 16"/>
          <p:cNvCxnSpPr/>
          <p:nvPr>
            <p:custDataLst>
              <p:tags r:id="rId8"/>
            </p:custDataLst>
          </p:nvPr>
        </p:nvCxnSpPr>
        <p:spPr>
          <a:xfrm flipH="1">
            <a:off x="3314422" y="1660649"/>
            <a:ext cx="0" cy="32893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流程图: 过程 18"/>
          <p:cNvSpPr/>
          <p:nvPr>
            <p:custDataLst>
              <p:tags r:id="rId9"/>
            </p:custDataLst>
          </p:nvPr>
        </p:nvSpPr>
        <p:spPr>
          <a:xfrm>
            <a:off x="2656205" y="1998980"/>
            <a:ext cx="1324610" cy="241300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790"/>
              <a:t>准备电子版学历学位证书</a:t>
            </a:r>
            <a:endParaRPr lang="zh-CN" altLang="en-US" sz="790"/>
          </a:p>
        </p:txBody>
      </p:sp>
      <p:sp>
        <p:nvSpPr>
          <p:cNvPr id="23" name="流程图: 过程 22"/>
          <p:cNvSpPr/>
          <p:nvPr>
            <p:custDataLst>
              <p:tags r:id="rId10"/>
            </p:custDataLst>
          </p:nvPr>
        </p:nvSpPr>
        <p:spPr>
          <a:xfrm>
            <a:off x="4991735" y="1908810"/>
            <a:ext cx="1315085" cy="53276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790"/>
              <a:t>准备盖公章的中文成绩单原件（</a:t>
            </a:r>
            <a:r>
              <a:rPr lang="zh-CN" altLang="en-US" sz="790"/>
              <a:t>应届研究生可使用</a:t>
            </a:r>
            <a:r>
              <a:rPr lang="zh-CN" altLang="en-US" sz="790">
                <a:sym typeface="+mn-ea"/>
              </a:rPr>
              <a:t>学生成绩单、在读证明终端打印，自助机位置同前）</a:t>
            </a:r>
            <a:endParaRPr lang="zh-CN" altLang="en-US" sz="790"/>
          </a:p>
        </p:txBody>
      </p:sp>
      <p:sp>
        <p:nvSpPr>
          <p:cNvPr id="24" name="矩形 23"/>
          <p:cNvSpPr/>
          <p:nvPr>
            <p:custDataLst>
              <p:tags r:id="rId11"/>
            </p:custDataLst>
          </p:nvPr>
        </p:nvSpPr>
        <p:spPr>
          <a:xfrm>
            <a:off x="4700270" y="2755265"/>
            <a:ext cx="1873250" cy="1012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790">
                <a:sym typeface="+mn-ea"/>
              </a:rPr>
              <a:t>登录档案馆主页</a:t>
            </a:r>
            <a:r>
              <a:rPr lang="en-US" altLang="zh-CN" sz="790">
                <a:sym typeface="+mn-ea"/>
              </a:rPr>
              <a:t>“</a:t>
            </a:r>
            <a:r>
              <a:rPr lang="zh-CN" altLang="en-US" sz="790">
                <a:sym typeface="+mn-ea"/>
              </a:rPr>
              <a:t>成绩</a:t>
            </a:r>
            <a:r>
              <a:rPr lang="zh-CN" altLang="en-US" sz="790">
                <a:sym typeface="+mn-ea"/>
              </a:rPr>
              <a:t>翻译系统</a:t>
            </a:r>
            <a:r>
              <a:rPr lang="en-US" altLang="zh-CN" sz="790">
                <a:sym typeface="+mn-ea"/>
              </a:rPr>
              <a:t>”</a:t>
            </a:r>
            <a:r>
              <a:rPr lang="zh-CN" altLang="en-US" sz="790">
                <a:sym typeface="+mn-ea"/>
              </a:rPr>
              <a:t>，按说明操作</a:t>
            </a:r>
            <a:endParaRPr lang="zh-CN" altLang="en-US" sz="790">
              <a:sym typeface="+mn-ea"/>
            </a:endParaRPr>
          </a:p>
          <a:p>
            <a:pPr algn="l"/>
            <a:endParaRPr lang="zh-CN" altLang="en-US" sz="790">
              <a:sym typeface="+mn-ea"/>
            </a:endParaRPr>
          </a:p>
          <a:p>
            <a:pPr algn="l"/>
            <a:r>
              <a:rPr lang="zh-CN" altLang="en-US" sz="790">
                <a:sym typeface="+mn-ea"/>
              </a:rPr>
              <a:t>具体操作流程请参见：档案馆主页的</a:t>
            </a:r>
            <a:r>
              <a:rPr lang="en-US" altLang="zh-CN" sz="790">
                <a:sym typeface="+mn-ea"/>
              </a:rPr>
              <a:t>“</a:t>
            </a:r>
            <a:r>
              <a:rPr lang="zh-CN" altLang="en-US" sz="790">
                <a:sym typeface="+mn-ea"/>
              </a:rPr>
              <a:t>常见问题</a:t>
            </a:r>
            <a:r>
              <a:rPr lang="en-US" altLang="zh-CN" sz="790">
                <a:sym typeface="+mn-ea"/>
              </a:rPr>
              <a:t>9” </a:t>
            </a:r>
            <a:r>
              <a:rPr lang="zh-CN" altLang="en-US" sz="790">
                <a:sym typeface="+mn-ea"/>
              </a:rPr>
              <a:t>https://mp.weixin.qq.com/s/l6EaoeoWzKdN1u6MAszs7g</a:t>
            </a:r>
            <a:endParaRPr lang="zh-CN" altLang="en-US" sz="790">
              <a:sym typeface="+mn-ea"/>
            </a:endParaRPr>
          </a:p>
        </p:txBody>
      </p:sp>
      <p:cxnSp>
        <p:nvCxnSpPr>
          <p:cNvPr id="25" name="直接箭头连接符 24"/>
          <p:cNvCxnSpPr/>
          <p:nvPr>
            <p:custDataLst>
              <p:tags r:id="rId12"/>
            </p:custDataLst>
          </p:nvPr>
        </p:nvCxnSpPr>
        <p:spPr>
          <a:xfrm flipH="1">
            <a:off x="5632172" y="2441699"/>
            <a:ext cx="0" cy="31813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>
            <p:custDataLst>
              <p:tags r:id="rId13"/>
            </p:custDataLst>
          </p:nvPr>
        </p:nvCxnSpPr>
        <p:spPr>
          <a:xfrm>
            <a:off x="5648047" y="1668904"/>
            <a:ext cx="0" cy="25781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endCxn id="16" idx="0"/>
          </p:cNvCxnSpPr>
          <p:nvPr>
            <p:custDataLst>
              <p:tags r:id="rId14"/>
            </p:custDataLst>
          </p:nvPr>
        </p:nvCxnSpPr>
        <p:spPr>
          <a:xfrm>
            <a:off x="3314422" y="2249929"/>
            <a:ext cx="0" cy="50546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直接连接符 27"/>
          <p:cNvCxnSpPr>
            <a:stCxn id="16" idx="2"/>
          </p:cNvCxnSpPr>
          <p:nvPr/>
        </p:nvCxnSpPr>
        <p:spPr>
          <a:xfrm flipH="1">
            <a:off x="3316605" y="3767455"/>
            <a:ext cx="0" cy="198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>
            <p:custDataLst>
              <p:tags r:id="rId15"/>
            </p:custDataLst>
          </p:nvPr>
        </p:nvCxnSpPr>
        <p:spPr>
          <a:xfrm flipH="1">
            <a:off x="5625465" y="3767455"/>
            <a:ext cx="0" cy="198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V="1">
            <a:off x="3310255" y="3950335"/>
            <a:ext cx="2325600" cy="6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endCxn id="33" idx="0"/>
          </p:cNvCxnSpPr>
          <p:nvPr/>
        </p:nvCxnSpPr>
        <p:spPr>
          <a:xfrm flipH="1">
            <a:off x="3411855" y="3973830"/>
            <a:ext cx="1059815" cy="42735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流程图: 过程 32"/>
          <p:cNvSpPr/>
          <p:nvPr>
            <p:custDataLst>
              <p:tags r:id="rId16"/>
            </p:custDataLst>
          </p:nvPr>
        </p:nvSpPr>
        <p:spPr>
          <a:xfrm>
            <a:off x="2544445" y="4401185"/>
            <a:ext cx="1734185" cy="312420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790"/>
              <a:t>邮件预约（约</a:t>
            </a:r>
            <a:r>
              <a:rPr lang="en-US" altLang="zh-CN" sz="790"/>
              <a:t>3-5</a:t>
            </a:r>
            <a:r>
              <a:rPr lang="zh-CN" altLang="en-US" sz="790"/>
              <a:t>个工作日处理完毕）</a:t>
            </a:r>
            <a:r>
              <a:rPr lang="en-US" altLang="zh-CN" sz="790"/>
              <a:t>E-mail</a:t>
            </a:r>
            <a:r>
              <a:rPr lang="zh-CN" altLang="en-US" sz="790"/>
              <a:t>：</a:t>
            </a:r>
            <a:r>
              <a:rPr lang="en-US" altLang="zh-CN" sz="790"/>
              <a:t>dangag@lzu.edu.cn</a:t>
            </a:r>
            <a:endParaRPr lang="en-US" altLang="zh-CN" sz="790"/>
          </a:p>
        </p:txBody>
      </p:sp>
      <p:sp>
        <p:nvSpPr>
          <p:cNvPr id="35" name="流程图: 过程 34"/>
          <p:cNvSpPr/>
          <p:nvPr>
            <p:custDataLst>
              <p:tags r:id="rId17"/>
            </p:custDataLst>
          </p:nvPr>
        </p:nvSpPr>
        <p:spPr>
          <a:xfrm>
            <a:off x="4761865" y="4401185"/>
            <a:ext cx="1734185" cy="312420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790"/>
              <a:t>携带相关材料到现场办理（城关校区东区明道楼</a:t>
            </a:r>
            <a:r>
              <a:rPr lang="en-US" altLang="zh-CN" sz="790"/>
              <a:t>3</a:t>
            </a:r>
            <a:r>
              <a:rPr lang="zh-CN" altLang="en-US" sz="790"/>
              <a:t>楼）</a:t>
            </a:r>
            <a:endParaRPr lang="zh-CN" altLang="en-US" sz="790"/>
          </a:p>
        </p:txBody>
      </p:sp>
      <p:sp>
        <p:nvSpPr>
          <p:cNvPr id="36" name="流程图: 过程 35"/>
          <p:cNvSpPr/>
          <p:nvPr>
            <p:custDataLst>
              <p:tags r:id="rId18"/>
            </p:custDataLst>
          </p:nvPr>
        </p:nvSpPr>
        <p:spPr>
          <a:xfrm>
            <a:off x="2544445" y="5104130"/>
            <a:ext cx="1734185" cy="336550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790"/>
              <a:t>审核后发送邮件，学生确认并缴费</a:t>
            </a:r>
            <a:endParaRPr lang="zh-CN" altLang="en-US" sz="790"/>
          </a:p>
          <a:p>
            <a:pPr algn="ctr"/>
            <a:r>
              <a:rPr lang="zh-CN" altLang="en-US" sz="790"/>
              <a:t>（收费标准及支付方式见附件）</a:t>
            </a:r>
            <a:endParaRPr lang="zh-CN" altLang="en-US" sz="790"/>
          </a:p>
        </p:txBody>
      </p:sp>
      <p:sp>
        <p:nvSpPr>
          <p:cNvPr id="37" name="流程图: 过程 36"/>
          <p:cNvSpPr/>
          <p:nvPr>
            <p:custDataLst>
              <p:tags r:id="rId19"/>
            </p:custDataLst>
          </p:nvPr>
        </p:nvSpPr>
        <p:spPr>
          <a:xfrm>
            <a:off x="4761865" y="5095240"/>
            <a:ext cx="1734185" cy="336550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790"/>
              <a:t>审核后学生确认并缴费</a:t>
            </a:r>
            <a:endParaRPr lang="zh-CN" altLang="en-US" sz="790"/>
          </a:p>
          <a:p>
            <a:pPr algn="ctr"/>
            <a:r>
              <a:rPr lang="zh-CN" altLang="en-US" sz="790"/>
              <a:t>（收费标准及支付方式见附件）</a:t>
            </a:r>
            <a:endParaRPr lang="zh-CN" altLang="en-US" sz="790"/>
          </a:p>
        </p:txBody>
      </p:sp>
      <p:sp>
        <p:nvSpPr>
          <p:cNvPr id="38" name="流程图: 过程 37"/>
          <p:cNvSpPr/>
          <p:nvPr>
            <p:custDataLst>
              <p:tags r:id="rId20"/>
            </p:custDataLst>
          </p:nvPr>
        </p:nvSpPr>
        <p:spPr>
          <a:xfrm>
            <a:off x="3628390" y="5749925"/>
            <a:ext cx="1734185" cy="241935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790"/>
              <a:t>纸质材料邮寄（</a:t>
            </a:r>
            <a:r>
              <a:rPr lang="en-US" altLang="zh-CN" sz="790"/>
              <a:t>EMS</a:t>
            </a:r>
            <a:r>
              <a:rPr lang="zh-CN" altLang="en-US" sz="790"/>
              <a:t>到付）</a:t>
            </a:r>
            <a:r>
              <a:rPr lang="en-US" altLang="zh-CN" sz="790"/>
              <a:t>/</a:t>
            </a:r>
            <a:r>
              <a:rPr lang="zh-CN" altLang="en-US" sz="790"/>
              <a:t>自取</a:t>
            </a:r>
            <a:endParaRPr lang="zh-CN" altLang="en-US" sz="790"/>
          </a:p>
        </p:txBody>
      </p:sp>
      <p:cxnSp>
        <p:nvCxnSpPr>
          <p:cNvPr id="39" name="直接箭头连接符 38"/>
          <p:cNvCxnSpPr>
            <a:endCxn id="35" idx="0"/>
          </p:cNvCxnSpPr>
          <p:nvPr>
            <p:custDataLst>
              <p:tags r:id="rId21"/>
            </p:custDataLst>
          </p:nvPr>
        </p:nvCxnSpPr>
        <p:spPr>
          <a:xfrm>
            <a:off x="4456430" y="3961765"/>
            <a:ext cx="1172845" cy="43942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stCxn id="36" idx="2"/>
            <a:endCxn id="38" idx="0"/>
          </p:cNvCxnSpPr>
          <p:nvPr>
            <p:custDataLst>
              <p:tags r:id="rId22"/>
            </p:custDataLst>
          </p:nvPr>
        </p:nvCxnSpPr>
        <p:spPr>
          <a:xfrm>
            <a:off x="3411855" y="5440680"/>
            <a:ext cx="1083945" cy="30924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>
            <a:stCxn id="37" idx="2"/>
            <a:endCxn id="38" idx="0"/>
          </p:cNvCxnSpPr>
          <p:nvPr>
            <p:custDataLst>
              <p:tags r:id="rId23"/>
            </p:custDataLst>
          </p:nvPr>
        </p:nvCxnSpPr>
        <p:spPr>
          <a:xfrm flipH="1">
            <a:off x="4495800" y="5431790"/>
            <a:ext cx="1133475" cy="31813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>
            <p:custDataLst>
              <p:tags r:id="rId24"/>
            </p:custDataLst>
          </p:nvPr>
        </p:nvCxnSpPr>
        <p:spPr>
          <a:xfrm flipH="1">
            <a:off x="3348712" y="4713729"/>
            <a:ext cx="0" cy="40703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>
            <p:custDataLst>
              <p:tags r:id="rId25"/>
            </p:custDataLst>
          </p:nvPr>
        </p:nvCxnSpPr>
        <p:spPr>
          <a:xfrm flipH="1">
            <a:off x="5625187" y="4713729"/>
            <a:ext cx="0" cy="40703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直接连接符 47"/>
          <p:cNvCxnSpPr>
            <a:stCxn id="15" idx="2"/>
          </p:cNvCxnSpPr>
          <p:nvPr/>
        </p:nvCxnSpPr>
        <p:spPr>
          <a:xfrm flipH="1">
            <a:off x="956310" y="4469765"/>
            <a:ext cx="0" cy="192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>
            <p:custDataLst>
              <p:tags r:id="rId26"/>
            </p:custDataLst>
          </p:nvPr>
        </p:nvCxnSpPr>
        <p:spPr>
          <a:xfrm>
            <a:off x="4495800" y="5991860"/>
            <a:ext cx="0" cy="3911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V="1">
            <a:off x="956310" y="6388100"/>
            <a:ext cx="1353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>
            <p:custDataLst>
              <p:tags r:id="rId27"/>
            </p:custDataLst>
          </p:nvPr>
        </p:nvCxnSpPr>
        <p:spPr>
          <a:xfrm>
            <a:off x="2884170" y="6383020"/>
            <a:ext cx="162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圆角矩形 51"/>
          <p:cNvSpPr/>
          <p:nvPr>
            <p:custDataLst>
              <p:tags r:id="rId28"/>
            </p:custDataLst>
          </p:nvPr>
        </p:nvSpPr>
        <p:spPr>
          <a:xfrm>
            <a:off x="2304415" y="6301105"/>
            <a:ext cx="579755" cy="17399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790" b="1"/>
              <a:t>结束</a:t>
            </a:r>
            <a:endParaRPr lang="zh-CN" altLang="en-US" sz="790" b="1"/>
          </a:p>
        </p:txBody>
      </p:sp>
    </p:spTree>
    <p:custDataLst>
      <p:tags r:id="rId29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92.xml><?xml version="1.0" encoding="utf-8"?>
<p:tagLst xmlns:p="http://schemas.openxmlformats.org/presentationml/2006/main">
  <p:tag name="COMMONDATA" val="eyJoZGlkIjoiOTA3OGJjYTE3OWEzMzI4Zjc5MTdjYTFmM2I2OTZkYzEifQ=="/>
  <p:tag name="KSO_WPP_MARK_KEY" val="f0da5e93-95f2-4fef-96ea-25a8316b665f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530</Words>
  <Application>WPS 演示</Application>
  <PresentationFormat>宽屏</PresentationFormat>
  <Paragraphs>48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zy</cp:lastModifiedBy>
  <cp:revision>180</cp:revision>
  <dcterms:created xsi:type="dcterms:W3CDTF">2019-06-19T02:08:00Z</dcterms:created>
  <dcterms:modified xsi:type="dcterms:W3CDTF">2023-06-07T02:49:40Z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F5F1B40853BD4461B4E130C23FF4D67C_11</vt:lpwstr>
  </property>
</Properties>
</file>